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</p:sldMasterIdLst>
  <p:notesMasterIdLst>
    <p:notesMasterId r:id="rId23"/>
  </p:notesMasterIdLst>
  <p:handoutMasterIdLst>
    <p:handoutMasterId r:id="rId24"/>
  </p:handoutMasterIdLst>
  <p:sldIdLst>
    <p:sldId id="305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</p:sldIdLst>
  <p:sldSz cx="9144000" cy="6858000" type="screen4x3"/>
  <p:notesSz cx="6881813" cy="92964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B6B53"/>
    <a:srgbClr val="EE6E60"/>
    <a:srgbClr val="E83320"/>
    <a:srgbClr val="EF1928"/>
    <a:srgbClr val="D83048"/>
    <a:srgbClr val="CC0000"/>
    <a:srgbClr val="FF2929"/>
    <a:srgbClr val="A2C1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71" autoAdjust="0"/>
  </p:normalViewPr>
  <p:slideViewPr>
    <p:cSldViewPr snapToGrid="0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126CC5D3-DBBA-47CF-AC64-520B4381D046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7973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7575" y="4419525"/>
            <a:ext cx="5046663" cy="39123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smtClean="0"/>
              <a:t>Click to edit Master notes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</a:p>
        </p:txBody>
      </p:sp>
      <p:sp>
        <p:nvSpPr>
          <p:cNvPr id="13315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0000" y="812800"/>
            <a:ext cx="4341813" cy="32559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3720" y="94936"/>
            <a:ext cx="6818093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>
            <a:spAutoFit/>
          </a:bodyPr>
          <a:lstStyle/>
          <a:p>
            <a:pPr algn="ctr" eaLnBrk="0" hangingPunct="0">
              <a:defRPr/>
            </a:pPr>
            <a:r>
              <a:rPr lang="en-GB" sz="1400" dirty="0">
                <a:latin typeface="Calibri" pitchFamily="34" charset="0"/>
                <a:cs typeface="Calibri" pitchFamily="34" charset="0"/>
              </a:rPr>
              <a:t>Asia Pacific University of Technology and Innovation</a:t>
            </a: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6423752" y="8896253"/>
            <a:ext cx="394340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 anchor="ctr">
            <a:spAutoFit/>
          </a:bodyPr>
          <a:lstStyle/>
          <a:p>
            <a:pPr algn="r" eaLnBrk="0" hangingPunct="0">
              <a:defRPr/>
            </a:pPr>
            <a:fld id="{06A6DFE0-8867-459C-B2E7-F8A178545835}" type="slidenum">
              <a:rPr lang="en-GB" sz="1400">
                <a:latin typeface="Calibri" pitchFamily="34" charset="0"/>
                <a:cs typeface="Calibri" pitchFamily="34" charset="0"/>
              </a:rPr>
              <a:pPr algn="r" eaLnBrk="0" hangingPunct="0">
                <a:defRPr/>
              </a:pPr>
              <a:t>‹#›</a:t>
            </a:fld>
            <a:endParaRPr lang="en-GB" sz="14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0581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alibri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C02FB839-03EE-447A-970F-45124218E44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52557AD-E8B5-45B4-9EBF-92AC0E3C073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A38473FD-D4C3-43CB-A8BE-3698254216B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529CC91B-7C9C-4368-A976-3178FEA4626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84BAE4C-4A1A-4477-88CA-114AE716D933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17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9BF6A692-2D55-49BD-9563-8F9198370D9B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18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497377A-A3F4-4B45-9BB4-575D4418082E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19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45F0661C-C1C5-460C-BDEA-841D4FF5BB69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21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DC985BEA-8877-4106-8E1D-DCBF0A289341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22A7178B-F90F-44AB-92EA-B355CDB83AE7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4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EC0CE558-102D-4DCA-B706-2369F5BB8AF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92FDBEDA-3326-424B-B98A-90BB1B544F9D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6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6C82FA3-C711-47DD-8526-1E735D68061E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7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0F52E029-3490-4262-8A02-9F4CAFED67E9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8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3D7107B5-8C3A-45D2-9910-BE01E09084BA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9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fld id="{F88FD808-946C-4A82-95AD-2FB65C5D3418}" type="slidenum">
              <a:rPr lang="en-US" sz="1200" smtClean="0">
                <a:solidFill>
                  <a:schemeClr val="tx1"/>
                </a:solidFill>
                <a:latin typeface="Arial" charset="0"/>
              </a:rPr>
              <a:pPr eaLnBrk="1" hangingPunct="1"/>
              <a:t>10</a:t>
            </a:fld>
            <a:endParaRPr lang="en-US" sz="12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5" name="Picture 10" descr="APU Logo_Final_Vertical_V1_HR1 copy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888" y="2514600"/>
            <a:ext cx="2530476" cy="238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89188" y="1952625"/>
            <a:ext cx="67548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74900" y="3886200"/>
            <a:ext cx="67691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254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581753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274638"/>
            <a:ext cx="2057400" cy="594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5775" y="274638"/>
            <a:ext cx="6021388" cy="594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0131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4272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711088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16970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52693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63202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686046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50547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95555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16883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" descr="ucti_globe1_transparent_small"/>
          <p:cNvPicPr>
            <a:picLocks noChangeAspect="1" noChangeArrowheads="1"/>
          </p:cNvPicPr>
          <p:nvPr/>
        </p:nvPicPr>
        <p:blipFill>
          <a:blip r:embed="rId13">
            <a:lum bright="80000" contrast="-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1450" y="2570163"/>
            <a:ext cx="72072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19" name="Rectangle 3"/>
          <p:cNvSpPr>
            <a:spLocks noChangeArrowheads="1"/>
          </p:cNvSpPr>
          <p:nvPr/>
        </p:nvSpPr>
        <p:spPr bwMode="auto">
          <a:xfrm>
            <a:off x="0" y="6621463"/>
            <a:ext cx="9144000" cy="236537"/>
          </a:xfrm>
          <a:prstGeom prst="rect">
            <a:avLst/>
          </a:prstGeom>
          <a:solidFill>
            <a:srgbClr val="FB6B5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7363" y="16970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2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485775" y="274638"/>
            <a:ext cx="70421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0" y="6621463"/>
            <a:ext cx="41656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lvl="0" eaLnBrk="1" hangingPunct="1"/>
            <a:r>
              <a:rPr lang="en-US" sz="800" dirty="0" smtClean="0">
                <a:solidFill>
                  <a:srgbClr val="FFFFCC"/>
                </a:solidFill>
              </a:rPr>
              <a:t>Operating Systems - </a:t>
            </a:r>
            <a:r>
              <a:rPr lang="en-GB" sz="800" kern="1200" dirty="0" smtClean="0">
                <a:solidFill>
                  <a:srgbClr val="FFFFCC"/>
                </a:solidFill>
                <a:latin typeface="Arial" charset="0"/>
                <a:ea typeface="+mn-ea"/>
                <a:cs typeface="+mn-cs"/>
              </a:rPr>
              <a:t>CX004-3-3-OPS</a:t>
            </a:r>
            <a:endParaRPr lang="en-US" sz="800" kern="1200" dirty="0">
              <a:solidFill>
                <a:srgbClr val="FFFFCC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8602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248400" y="6623050"/>
            <a:ext cx="28956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fld id="{B38040B5-FE2B-4827-90BE-CF309C82567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86025" name="Rectangle 9"/>
          <p:cNvSpPr>
            <a:spLocks noChangeArrowheads="1"/>
          </p:cNvSpPr>
          <p:nvPr/>
        </p:nvSpPr>
        <p:spPr bwMode="auto">
          <a:xfrm>
            <a:off x="3175000" y="6597650"/>
            <a:ext cx="271145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en-US" sz="800" dirty="0" smtClean="0">
                <a:solidFill>
                  <a:srgbClr val="FFFFCC"/>
                </a:solidFill>
                <a:latin typeface="Microsoft Sans Serif" pitchFamily="34" charset="0"/>
              </a:rPr>
              <a:t>Secondary Storage Disk Scheduling</a:t>
            </a:r>
            <a:endParaRPr lang="en-GB" sz="8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33" name="Picture 10" descr="APU Logo Final-medium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525" y="0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362200" y="2686050"/>
            <a:ext cx="6781800" cy="781050"/>
          </a:xfrm>
        </p:spPr>
        <p:txBody>
          <a:bodyPr/>
          <a:lstStyle/>
          <a:p>
            <a:r>
              <a:rPr lang="en-US" dirty="0">
                <a:solidFill>
                  <a:srgbClr val="FFFFCC"/>
                </a:solidFill>
                <a:latin typeface="Microsoft Sans Serif" pitchFamily="34" charset="0"/>
              </a:rPr>
              <a:t>Secondary Storage Disk Scheduling</a:t>
            </a:r>
            <a:endParaRPr lang="en-US" sz="3600" dirty="0" smtClean="0">
              <a:solidFill>
                <a:srgbClr val="FFFFCC"/>
              </a:solidFill>
              <a:latin typeface="Microsoft Sans Serif" pitchFamily="34" charset="0"/>
            </a:endParaRPr>
          </a:p>
        </p:txBody>
      </p:sp>
      <p:sp>
        <p:nvSpPr>
          <p:cNvPr id="3075" name="Text Box 42"/>
          <p:cNvSpPr txBox="1">
            <a:spLocks noChangeArrowheads="1"/>
          </p:cNvSpPr>
          <p:nvPr/>
        </p:nvSpPr>
        <p:spPr bwMode="auto">
          <a:xfrm>
            <a:off x="533400" y="1095375"/>
            <a:ext cx="41072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3600" dirty="0">
                <a:solidFill>
                  <a:srgbClr val="FFFFCC"/>
                </a:solidFill>
                <a:latin typeface="Microsoft Sans Serif" pitchFamily="34" charset="0"/>
              </a:rPr>
              <a:t>Operating Systems</a:t>
            </a:r>
          </a:p>
          <a:p>
            <a:pPr eaLnBrk="1" hangingPunct="1"/>
            <a:r>
              <a:rPr lang="en-GB" sz="3600" dirty="0"/>
              <a:t>CX004-3-3-OPS</a:t>
            </a:r>
            <a:endParaRPr lang="en-US" sz="3600" dirty="0"/>
          </a:p>
        </p:txBody>
      </p:sp>
      <p:sp>
        <p:nvSpPr>
          <p:cNvPr id="3076" name="Text Box 34"/>
          <p:cNvSpPr txBox="1">
            <a:spLocks noChangeArrowheads="1"/>
          </p:cNvSpPr>
          <p:nvPr/>
        </p:nvSpPr>
        <p:spPr bwMode="auto">
          <a:xfrm>
            <a:off x="2616191" y="6092825"/>
            <a:ext cx="4237057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900" dirty="0"/>
              <a:t>Prepared by: PDK First Prepared on: 13-12-04 Last Modified on: </a:t>
            </a:r>
            <a:r>
              <a:rPr lang="en-US" sz="900" dirty="0" smtClean="0"/>
              <a:t>22--Sep-2014</a:t>
            </a:r>
            <a:endParaRPr lang="en-US" sz="900" dirty="0"/>
          </a:p>
          <a:p>
            <a:pPr algn="ctr" eaLnBrk="1" hangingPunct="1"/>
            <a:r>
              <a:rPr lang="en-US" sz="900" dirty="0"/>
              <a:t>Quality checked by: </a:t>
            </a:r>
          </a:p>
          <a:p>
            <a:pPr algn="ctr" eaLnBrk="1" hangingPunct="1"/>
            <a:r>
              <a:rPr lang="en-US" sz="900" dirty="0"/>
              <a:t>Copyright  </a:t>
            </a:r>
            <a:r>
              <a:rPr lang="en-US" sz="900" dirty="0" smtClean="0"/>
              <a:t>2014 </a:t>
            </a:r>
            <a:r>
              <a:rPr lang="en-US" sz="900" dirty="0"/>
              <a:t>Asia Pacific University of Technology &amp; innovation </a:t>
            </a:r>
          </a:p>
        </p:txBody>
      </p:sp>
    </p:spTree>
    <p:extLst>
      <p:ext uri="{BB962C8B-B14F-4D97-AF65-F5344CB8AC3E}">
        <p14:creationId xmlns:p14="http://schemas.microsoft.com/office/powerpoint/2010/main" val="16111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C82CAF18-6131-4AAF-A97C-C73FA5452AEE}" type="slidenum">
              <a:rPr lang="en-US"/>
              <a:pPr>
                <a:defRPr/>
              </a:pPr>
              <a:t>10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5254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 Algorithms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13349" name="Text Box 5"/>
          <p:cNvSpPr txBox="1">
            <a:spLocks noChangeArrowheads="1"/>
          </p:cNvSpPr>
          <p:nvPr/>
        </p:nvSpPr>
        <p:spPr bwMode="auto">
          <a:xfrm>
            <a:off x="1098550" y="1492250"/>
            <a:ext cx="8045450" cy="447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First Come First Serve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Shortest Seek Time First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SCAN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C-SCAN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C-LOOK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14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3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3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33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133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133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2C937D0-76A2-433F-9B7D-C47E217FEC12}" type="slidenum">
              <a:rPr lang="en-US"/>
              <a:pPr>
                <a:defRPr/>
              </a:pPr>
              <a:t>11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3529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First Come First Serve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3316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317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24613" name="Text Box 5"/>
          <p:cNvSpPr txBox="1">
            <a:spLocks noChangeArrowheads="1"/>
          </p:cNvSpPr>
          <p:nvPr/>
        </p:nvSpPr>
        <p:spPr bwMode="auto">
          <a:xfrm>
            <a:off x="1098550" y="1508125"/>
            <a:ext cx="80454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simplest algorithm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fair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it does not provide the fastest service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as request arrive they are placed on the queue and are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satisfied in the order of arrival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6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4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46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46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46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46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FBFC427-23E5-4323-91E6-AD5BCD7E159E}" type="slidenum">
              <a:rPr lang="en-US"/>
              <a:pPr>
                <a:defRPr/>
              </a:pPr>
              <a:t>12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4339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CCFFFF"/>
          </a:solidFill>
          <a:ln w="12700" cap="sq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0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51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2031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342032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14</a:t>
            </a:r>
          </a:p>
        </p:txBody>
      </p:sp>
      <p:sp>
        <p:nvSpPr>
          <p:cNvPr id="342033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37</a:t>
            </a:r>
          </a:p>
        </p:txBody>
      </p:sp>
      <p:sp>
        <p:nvSpPr>
          <p:cNvPr id="342034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53</a:t>
            </a:r>
          </a:p>
        </p:txBody>
      </p:sp>
      <p:sp>
        <p:nvSpPr>
          <p:cNvPr id="342035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65</a:t>
            </a:r>
          </a:p>
        </p:txBody>
      </p:sp>
      <p:sp>
        <p:nvSpPr>
          <p:cNvPr id="342036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67</a:t>
            </a:r>
          </a:p>
        </p:txBody>
      </p:sp>
      <p:sp>
        <p:nvSpPr>
          <p:cNvPr id="342037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98</a:t>
            </a:r>
          </a:p>
        </p:txBody>
      </p:sp>
      <p:sp>
        <p:nvSpPr>
          <p:cNvPr id="342038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122</a:t>
            </a:r>
          </a:p>
        </p:txBody>
      </p:sp>
      <p:sp>
        <p:nvSpPr>
          <p:cNvPr id="342039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124</a:t>
            </a:r>
          </a:p>
        </p:txBody>
      </p:sp>
      <p:sp>
        <p:nvSpPr>
          <p:cNvPr id="342040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183</a:t>
            </a:r>
          </a:p>
        </p:txBody>
      </p:sp>
      <p:sp>
        <p:nvSpPr>
          <p:cNvPr id="342041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199</a:t>
            </a:r>
          </a:p>
        </p:txBody>
      </p:sp>
      <p:sp>
        <p:nvSpPr>
          <p:cNvPr id="14363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4" name="Oval 27"/>
          <p:cNvSpPr>
            <a:spLocks noChangeArrowheads="1"/>
          </p:cNvSpPr>
          <p:nvPr/>
        </p:nvSpPr>
        <p:spPr bwMode="auto">
          <a:xfrm>
            <a:off x="5715000" y="4191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5" name="Oval 28"/>
          <p:cNvSpPr>
            <a:spLocks noChangeArrowheads="1"/>
          </p:cNvSpPr>
          <p:nvPr/>
        </p:nvSpPr>
        <p:spPr bwMode="auto">
          <a:xfrm>
            <a:off x="5486400" y="3733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6" name="Oval 29"/>
          <p:cNvSpPr>
            <a:spLocks noChangeArrowheads="1"/>
          </p:cNvSpPr>
          <p:nvPr/>
        </p:nvSpPr>
        <p:spPr bwMode="auto">
          <a:xfrm>
            <a:off x="2590800" y="3429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7" name="Oval 30"/>
          <p:cNvSpPr>
            <a:spLocks noChangeArrowheads="1"/>
          </p:cNvSpPr>
          <p:nvPr/>
        </p:nvSpPr>
        <p:spPr bwMode="auto">
          <a:xfrm>
            <a:off x="7315200" y="3048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8" name="Oval 31"/>
          <p:cNvSpPr>
            <a:spLocks noChangeArrowheads="1"/>
          </p:cNvSpPr>
          <p:nvPr/>
        </p:nvSpPr>
        <p:spPr bwMode="auto">
          <a:xfrm>
            <a:off x="4572000" y="2667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69" name="Oval 32"/>
          <p:cNvSpPr>
            <a:spLocks noChangeArrowheads="1"/>
          </p:cNvSpPr>
          <p:nvPr/>
        </p:nvSpPr>
        <p:spPr bwMode="auto">
          <a:xfrm>
            <a:off x="3657600" y="4572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70" name="Oval 33"/>
          <p:cNvSpPr>
            <a:spLocks noChangeArrowheads="1"/>
          </p:cNvSpPr>
          <p:nvPr/>
        </p:nvSpPr>
        <p:spPr bwMode="auto">
          <a:xfrm>
            <a:off x="342900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71" name="Oval 34"/>
          <p:cNvSpPr>
            <a:spLocks noChangeArrowheads="1"/>
          </p:cNvSpPr>
          <p:nvPr/>
        </p:nvSpPr>
        <p:spPr bwMode="auto">
          <a:xfrm>
            <a:off x="1905000" y="4114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2051" name="AutoShape 35"/>
          <p:cNvCxnSpPr>
            <a:cxnSpLocks noChangeShapeType="1"/>
            <a:stCxn id="14363" idx="6"/>
            <a:endCxn id="14368" idx="2"/>
          </p:cNvCxnSpPr>
          <p:nvPr/>
        </p:nvCxnSpPr>
        <p:spPr bwMode="auto">
          <a:xfrm>
            <a:off x="3105150" y="2133600"/>
            <a:ext cx="1466850" cy="609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2" name="AutoShape 36"/>
          <p:cNvCxnSpPr>
            <a:cxnSpLocks noChangeShapeType="1"/>
            <a:endCxn id="14367" idx="2"/>
          </p:cNvCxnSpPr>
          <p:nvPr/>
        </p:nvCxnSpPr>
        <p:spPr bwMode="auto">
          <a:xfrm>
            <a:off x="4629150" y="2743200"/>
            <a:ext cx="268605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3" name="AutoShape 37"/>
          <p:cNvCxnSpPr>
            <a:cxnSpLocks noChangeShapeType="1"/>
            <a:stCxn id="14367" idx="6"/>
            <a:endCxn id="14366" idx="6"/>
          </p:cNvCxnSpPr>
          <p:nvPr/>
        </p:nvCxnSpPr>
        <p:spPr bwMode="auto">
          <a:xfrm flipH="1">
            <a:off x="2667000" y="3124200"/>
            <a:ext cx="47244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4" name="AutoShape 38"/>
          <p:cNvCxnSpPr>
            <a:cxnSpLocks noChangeShapeType="1"/>
            <a:stCxn id="14366" idx="6"/>
            <a:endCxn id="14365" idx="6"/>
          </p:cNvCxnSpPr>
          <p:nvPr/>
        </p:nvCxnSpPr>
        <p:spPr bwMode="auto">
          <a:xfrm>
            <a:off x="2667000" y="3505200"/>
            <a:ext cx="2895600" cy="3048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5" name="AutoShape 39"/>
          <p:cNvCxnSpPr>
            <a:cxnSpLocks noChangeShapeType="1"/>
            <a:stCxn id="14365" idx="6"/>
            <a:endCxn id="14371" idx="6"/>
          </p:cNvCxnSpPr>
          <p:nvPr/>
        </p:nvCxnSpPr>
        <p:spPr bwMode="auto">
          <a:xfrm flipH="1">
            <a:off x="1981200" y="3810000"/>
            <a:ext cx="3581400" cy="3810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6" name="AutoShape 40"/>
          <p:cNvCxnSpPr>
            <a:cxnSpLocks noChangeShapeType="1"/>
            <a:stCxn id="14371" idx="6"/>
            <a:endCxn id="14364" idx="6"/>
          </p:cNvCxnSpPr>
          <p:nvPr/>
        </p:nvCxnSpPr>
        <p:spPr bwMode="auto">
          <a:xfrm>
            <a:off x="1981200" y="4191000"/>
            <a:ext cx="3810000" cy="76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7" name="AutoShape 41"/>
          <p:cNvCxnSpPr>
            <a:cxnSpLocks noChangeShapeType="1"/>
            <a:stCxn id="14364" idx="3"/>
            <a:endCxn id="14370" idx="6"/>
          </p:cNvCxnSpPr>
          <p:nvPr/>
        </p:nvCxnSpPr>
        <p:spPr bwMode="auto">
          <a:xfrm flipH="1">
            <a:off x="3505200" y="4321175"/>
            <a:ext cx="2220913" cy="1746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2058" name="AutoShape 42"/>
          <p:cNvCxnSpPr>
            <a:cxnSpLocks noChangeShapeType="1"/>
            <a:stCxn id="14370" idx="6"/>
            <a:endCxn id="14369" idx="2"/>
          </p:cNvCxnSpPr>
          <p:nvPr/>
        </p:nvCxnSpPr>
        <p:spPr bwMode="auto">
          <a:xfrm>
            <a:off x="3505200" y="4495800"/>
            <a:ext cx="15240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80" name="Text Box 43"/>
          <p:cNvSpPr txBox="1">
            <a:spLocks noChangeArrowheads="1"/>
          </p:cNvSpPr>
          <p:nvPr/>
        </p:nvSpPr>
        <p:spPr bwMode="auto">
          <a:xfrm>
            <a:off x="1158875" y="285750"/>
            <a:ext cx="51943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solidFill>
                  <a:srgbClr val="003366"/>
                </a:solidFill>
              </a:rPr>
              <a:t>First Come First Serve</a:t>
            </a:r>
          </a:p>
        </p:txBody>
      </p:sp>
      <p:sp>
        <p:nvSpPr>
          <p:cNvPr id="14381" name="Line 44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82" name="Text Box 45"/>
          <p:cNvSpPr txBox="1">
            <a:spLocks noChangeArrowheads="1"/>
          </p:cNvSpPr>
          <p:nvPr/>
        </p:nvSpPr>
        <p:spPr bwMode="auto">
          <a:xfrm>
            <a:off x="-76200" y="600075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4383" name="Text Box 46"/>
          <p:cNvSpPr txBox="1">
            <a:spLocks noChangeArrowheads="1"/>
          </p:cNvSpPr>
          <p:nvPr/>
        </p:nvSpPr>
        <p:spPr bwMode="auto">
          <a:xfrm>
            <a:off x="457200" y="640080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4384" name="Text Box 47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head starts at 53</a:t>
            </a:r>
          </a:p>
        </p:txBody>
      </p:sp>
    </p:spTree>
    <p:extLst>
      <p:ext uri="{BB962C8B-B14F-4D97-AF65-F5344CB8AC3E}">
        <p14:creationId xmlns:p14="http://schemas.microsoft.com/office/powerpoint/2010/main" val="339306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2F19FDE7-1C95-4756-BFC4-E421B4986387}" type="slidenum">
              <a:rPr lang="en-US"/>
              <a:pPr>
                <a:defRPr/>
              </a:pPr>
              <a:t>13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762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Shortest Seek Time First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5364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365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1098550" y="1581150"/>
            <a:ext cx="804545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services first requests closest to the current head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position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minimizes seek time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requests can arrive at any time, requests furthest from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head will need to wait before getting serviced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68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A45BC2A-D5A7-4752-973E-1BD5B89413D1}" type="slidenum">
              <a:rPr lang="en-US"/>
              <a:pPr>
                <a:defRPr/>
              </a:pPr>
              <a:t>14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371600" y="1905000"/>
            <a:ext cx="6477000" cy="3657600"/>
          </a:xfrm>
          <a:prstGeom prst="rect">
            <a:avLst/>
          </a:prstGeom>
          <a:solidFill>
            <a:srgbClr val="CCFFCC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8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1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2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3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4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5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6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7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8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9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00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6401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6402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345106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53</a:t>
            </a:r>
          </a:p>
        </p:txBody>
      </p:sp>
      <p:sp>
        <p:nvSpPr>
          <p:cNvPr id="16404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16405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16406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16407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16408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16409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16410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16411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2" name="Oval 27"/>
          <p:cNvSpPr>
            <a:spLocks noChangeArrowheads="1"/>
          </p:cNvSpPr>
          <p:nvPr/>
        </p:nvSpPr>
        <p:spPr bwMode="auto">
          <a:xfrm>
            <a:off x="7239000" y="50482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3" name="Oval 28"/>
          <p:cNvSpPr>
            <a:spLocks noChangeArrowheads="1"/>
          </p:cNvSpPr>
          <p:nvPr/>
        </p:nvSpPr>
        <p:spPr bwMode="auto">
          <a:xfrm>
            <a:off x="5715000" y="4876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4" name="Oval 29"/>
          <p:cNvSpPr>
            <a:spLocks noChangeArrowheads="1"/>
          </p:cNvSpPr>
          <p:nvPr/>
        </p:nvSpPr>
        <p:spPr bwMode="auto">
          <a:xfrm>
            <a:off x="2590800" y="34290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5" name="Oval 30"/>
          <p:cNvSpPr>
            <a:spLocks noChangeArrowheads="1"/>
          </p:cNvSpPr>
          <p:nvPr/>
        </p:nvSpPr>
        <p:spPr bwMode="auto">
          <a:xfrm>
            <a:off x="3429000" y="2590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6" name="Oval 31"/>
          <p:cNvSpPr>
            <a:spLocks noChangeArrowheads="1"/>
          </p:cNvSpPr>
          <p:nvPr/>
        </p:nvSpPr>
        <p:spPr bwMode="auto">
          <a:xfrm>
            <a:off x="462915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7" name="Oval 32"/>
          <p:cNvSpPr>
            <a:spLocks noChangeArrowheads="1"/>
          </p:cNvSpPr>
          <p:nvPr/>
        </p:nvSpPr>
        <p:spPr bwMode="auto">
          <a:xfrm>
            <a:off x="5410200" y="4648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8" name="Oval 33"/>
          <p:cNvSpPr>
            <a:spLocks noChangeArrowheads="1"/>
          </p:cNvSpPr>
          <p:nvPr/>
        </p:nvSpPr>
        <p:spPr bwMode="auto">
          <a:xfrm>
            <a:off x="1905000" y="4114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419" name="Line 34"/>
          <p:cNvSpPr>
            <a:spLocks noChangeShapeType="1"/>
          </p:cNvSpPr>
          <p:nvPr/>
        </p:nvSpPr>
        <p:spPr bwMode="auto">
          <a:xfrm>
            <a:off x="0" y="1116013"/>
            <a:ext cx="9144000" cy="0"/>
          </a:xfrm>
          <a:prstGeom prst="line">
            <a:avLst/>
          </a:prstGeom>
          <a:noFill/>
          <a:ln w="57150" cmpd="thinThick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5123" name="Text Box 35"/>
          <p:cNvSpPr txBox="1">
            <a:spLocks noChangeArrowheads="1"/>
          </p:cNvSpPr>
          <p:nvPr/>
        </p:nvSpPr>
        <p:spPr bwMode="auto">
          <a:xfrm>
            <a:off x="1577975" y="357188"/>
            <a:ext cx="5178425" cy="57943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Shortest Seek Time First</a:t>
            </a:r>
          </a:p>
        </p:txBody>
      </p:sp>
      <p:sp>
        <p:nvSpPr>
          <p:cNvPr id="16421" name="Line 36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22" name="Text Box 37"/>
          <p:cNvSpPr txBox="1">
            <a:spLocks noChangeArrowheads="1"/>
          </p:cNvSpPr>
          <p:nvPr/>
        </p:nvSpPr>
        <p:spPr bwMode="auto">
          <a:xfrm>
            <a:off x="-76200" y="600075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6423" name="Text Box 38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6424" name="Text Box 39"/>
          <p:cNvSpPr txBox="1">
            <a:spLocks noChangeArrowheads="1"/>
          </p:cNvSpPr>
          <p:nvPr/>
        </p:nvSpPr>
        <p:spPr bwMode="auto">
          <a:xfrm>
            <a:off x="-19050" y="6248400"/>
            <a:ext cx="304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b="1">
                <a:solidFill>
                  <a:schemeClr val="tx1"/>
                </a:solidFill>
                <a:latin typeface="Times New Roman" pitchFamily="18" charset="0"/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head starts at 53</a:t>
            </a:r>
          </a:p>
        </p:txBody>
      </p:sp>
      <p:cxnSp>
        <p:nvCxnSpPr>
          <p:cNvPr id="345128" name="AutoShape 40"/>
          <p:cNvCxnSpPr>
            <a:cxnSpLocks noChangeShapeType="1"/>
            <a:stCxn id="16415" idx="6"/>
            <a:endCxn id="16414" idx="6"/>
          </p:cNvCxnSpPr>
          <p:nvPr/>
        </p:nvCxnSpPr>
        <p:spPr bwMode="auto">
          <a:xfrm flipH="1">
            <a:off x="2667000" y="2667000"/>
            <a:ext cx="838200" cy="838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29" name="AutoShape 41"/>
          <p:cNvCxnSpPr>
            <a:cxnSpLocks noChangeShapeType="1"/>
            <a:stCxn id="16416" idx="6"/>
            <a:endCxn id="16417" idx="2"/>
          </p:cNvCxnSpPr>
          <p:nvPr/>
        </p:nvCxnSpPr>
        <p:spPr bwMode="auto">
          <a:xfrm>
            <a:off x="4705350" y="4495800"/>
            <a:ext cx="7048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0" name="AutoShape 42"/>
          <p:cNvCxnSpPr>
            <a:cxnSpLocks noChangeShapeType="1"/>
            <a:stCxn id="16417" idx="2"/>
            <a:endCxn id="16413" idx="6"/>
          </p:cNvCxnSpPr>
          <p:nvPr/>
        </p:nvCxnSpPr>
        <p:spPr bwMode="auto">
          <a:xfrm>
            <a:off x="5410200" y="4724400"/>
            <a:ext cx="38100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428" name="Oval 43"/>
          <p:cNvSpPr>
            <a:spLocks noChangeArrowheads="1"/>
          </p:cNvSpPr>
          <p:nvPr/>
        </p:nvSpPr>
        <p:spPr bwMode="auto">
          <a:xfrm>
            <a:off x="3314700" y="2209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5132" name="AutoShape 44"/>
          <p:cNvCxnSpPr>
            <a:cxnSpLocks noChangeShapeType="1"/>
            <a:stCxn id="16411" idx="6"/>
            <a:endCxn id="16428" idx="2"/>
          </p:cNvCxnSpPr>
          <p:nvPr/>
        </p:nvCxnSpPr>
        <p:spPr bwMode="auto">
          <a:xfrm>
            <a:off x="3105150" y="2133600"/>
            <a:ext cx="209550" cy="1524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3" name="AutoShape 45"/>
          <p:cNvCxnSpPr>
            <a:cxnSpLocks noChangeShapeType="1"/>
            <a:stCxn id="16428" idx="5"/>
            <a:endCxn id="16415" idx="7"/>
          </p:cNvCxnSpPr>
          <p:nvPr/>
        </p:nvCxnSpPr>
        <p:spPr bwMode="auto">
          <a:xfrm>
            <a:off x="3379788" y="2339975"/>
            <a:ext cx="114300" cy="2730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4" name="AutoShape 46"/>
          <p:cNvCxnSpPr>
            <a:cxnSpLocks noChangeShapeType="1"/>
            <a:stCxn id="16414" idx="6"/>
            <a:endCxn id="16418" idx="7"/>
          </p:cNvCxnSpPr>
          <p:nvPr/>
        </p:nvCxnSpPr>
        <p:spPr bwMode="auto">
          <a:xfrm flipH="1">
            <a:off x="1970088" y="3505200"/>
            <a:ext cx="696912" cy="6318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5" name="AutoShape 47"/>
          <p:cNvCxnSpPr>
            <a:cxnSpLocks noChangeShapeType="1"/>
            <a:stCxn id="16418" idx="6"/>
            <a:endCxn id="16416" idx="6"/>
          </p:cNvCxnSpPr>
          <p:nvPr/>
        </p:nvCxnSpPr>
        <p:spPr bwMode="auto">
          <a:xfrm>
            <a:off x="1981200" y="4191000"/>
            <a:ext cx="2724150" cy="3048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5136" name="AutoShape 48"/>
          <p:cNvCxnSpPr>
            <a:cxnSpLocks noChangeShapeType="1"/>
            <a:stCxn id="16413" idx="6"/>
            <a:endCxn id="16412" idx="7"/>
          </p:cNvCxnSpPr>
          <p:nvPr/>
        </p:nvCxnSpPr>
        <p:spPr bwMode="auto">
          <a:xfrm>
            <a:off x="5791200" y="4953000"/>
            <a:ext cx="1512888" cy="1174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485096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5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5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5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5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9F5D260E-EB6D-4C4B-A8FD-931EEC2EA13F}" type="slidenum">
              <a:rPr lang="en-US"/>
              <a:pPr>
                <a:defRPr/>
              </a:pPr>
              <a:t>15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1422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SCAN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741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741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46117" name="Text Box 5"/>
          <p:cNvSpPr txBox="1">
            <a:spLocks noChangeArrowheads="1"/>
          </p:cNvSpPr>
          <p:nvPr/>
        </p:nvSpPr>
        <p:spPr bwMode="auto">
          <a:xfrm>
            <a:off x="1098550" y="1435100"/>
            <a:ext cx="8045450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starts at one end and moves towards the other end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head reverses and moves back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when moving back, it serves requests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scans back and forth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if a request arrives just in front of the head it will get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serviced first, however a request which arrives just after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the back of the head, the request will need to wait till the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arm moves back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also known as the  elevator syndrome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5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6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61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61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61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6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61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6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611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6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611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61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611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1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61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611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B63412F-F21E-44A5-80FA-675C6FAF5AE6}" type="slidenum">
              <a:rPr lang="en-US"/>
              <a:pPr>
                <a:defRPr/>
              </a:pPr>
              <a:t>16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357313" y="1860550"/>
            <a:ext cx="6461125" cy="3657600"/>
          </a:xfrm>
          <a:prstGeom prst="rect">
            <a:avLst/>
          </a:prstGeom>
          <a:solidFill>
            <a:srgbClr val="CC99FF"/>
          </a:solidFill>
          <a:ln w="12700" cap="sq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6" name="Line 3"/>
          <p:cNvSpPr>
            <a:spLocks noChangeShapeType="1"/>
          </p:cNvSpPr>
          <p:nvPr/>
        </p:nvSpPr>
        <p:spPr bwMode="auto">
          <a:xfrm flipV="1">
            <a:off x="1409700" y="1905000"/>
            <a:ext cx="6477000" cy="0"/>
          </a:xfrm>
          <a:prstGeom prst="line">
            <a:avLst/>
          </a:prstGeom>
          <a:noFill/>
          <a:ln w="25400" cap="sq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Line 4"/>
          <p:cNvSpPr>
            <a:spLocks noChangeShapeType="1"/>
          </p:cNvSpPr>
          <p:nvPr/>
        </p:nvSpPr>
        <p:spPr bwMode="auto">
          <a:xfrm>
            <a:off x="1390650" y="173355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Line 5"/>
          <p:cNvSpPr>
            <a:spLocks noChangeShapeType="1"/>
          </p:cNvSpPr>
          <p:nvPr/>
        </p:nvSpPr>
        <p:spPr bwMode="auto">
          <a:xfrm>
            <a:off x="7848600" y="1752600"/>
            <a:ext cx="0" cy="3810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9" name="Line 6"/>
          <p:cNvSpPr>
            <a:spLocks noChangeShapeType="1"/>
          </p:cNvSpPr>
          <p:nvPr/>
        </p:nvSpPr>
        <p:spPr bwMode="auto">
          <a:xfrm>
            <a:off x="1828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0" name="Line 7"/>
          <p:cNvSpPr>
            <a:spLocks noChangeShapeType="1"/>
          </p:cNvSpPr>
          <p:nvPr/>
        </p:nvSpPr>
        <p:spPr bwMode="auto">
          <a:xfrm>
            <a:off x="25336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1" name="Line 8"/>
          <p:cNvSpPr>
            <a:spLocks noChangeShapeType="1"/>
          </p:cNvSpPr>
          <p:nvPr/>
        </p:nvSpPr>
        <p:spPr bwMode="auto">
          <a:xfrm>
            <a:off x="3067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2" name="Line 9"/>
          <p:cNvSpPr>
            <a:spLocks noChangeShapeType="1"/>
          </p:cNvSpPr>
          <p:nvPr/>
        </p:nvSpPr>
        <p:spPr bwMode="auto">
          <a:xfrm>
            <a:off x="335280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3" name="Line 10"/>
          <p:cNvSpPr>
            <a:spLocks noChangeShapeType="1"/>
          </p:cNvSpPr>
          <p:nvPr/>
        </p:nvSpPr>
        <p:spPr bwMode="auto">
          <a:xfrm>
            <a:off x="3448050" y="175260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4" name="Line 11"/>
          <p:cNvSpPr>
            <a:spLocks noChangeShapeType="1"/>
          </p:cNvSpPr>
          <p:nvPr/>
        </p:nvSpPr>
        <p:spPr bwMode="auto">
          <a:xfrm>
            <a:off x="46101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Line 12"/>
          <p:cNvSpPr>
            <a:spLocks noChangeShapeType="1"/>
          </p:cNvSpPr>
          <p:nvPr/>
        </p:nvSpPr>
        <p:spPr bwMode="auto">
          <a:xfrm>
            <a:off x="54102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Line 13"/>
          <p:cNvSpPr>
            <a:spLocks noChangeShapeType="1"/>
          </p:cNvSpPr>
          <p:nvPr/>
        </p:nvSpPr>
        <p:spPr bwMode="auto">
          <a:xfrm>
            <a:off x="552450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7" name="Line 14"/>
          <p:cNvSpPr>
            <a:spLocks noChangeShapeType="1"/>
          </p:cNvSpPr>
          <p:nvPr/>
        </p:nvSpPr>
        <p:spPr bwMode="auto">
          <a:xfrm>
            <a:off x="7334250" y="1771650"/>
            <a:ext cx="0" cy="15240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48" name="Text Box 15"/>
          <p:cNvSpPr txBox="1">
            <a:spLocks noChangeArrowheads="1"/>
          </p:cNvSpPr>
          <p:nvPr/>
        </p:nvSpPr>
        <p:spPr bwMode="auto">
          <a:xfrm>
            <a:off x="1181100" y="1333500"/>
            <a:ext cx="45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8449" name="Text Box 16"/>
          <p:cNvSpPr txBox="1">
            <a:spLocks noChangeArrowheads="1"/>
          </p:cNvSpPr>
          <p:nvPr/>
        </p:nvSpPr>
        <p:spPr bwMode="auto">
          <a:xfrm>
            <a:off x="150495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14</a:t>
            </a:r>
          </a:p>
        </p:txBody>
      </p:sp>
      <p:sp>
        <p:nvSpPr>
          <p:cNvPr id="18450" name="Text Box 17"/>
          <p:cNvSpPr txBox="1">
            <a:spLocks noChangeArrowheads="1"/>
          </p:cNvSpPr>
          <p:nvPr/>
        </p:nvSpPr>
        <p:spPr bwMode="auto">
          <a:xfrm>
            <a:off x="2209800" y="1333500"/>
            <a:ext cx="685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18451" name="Text Box 18"/>
          <p:cNvSpPr txBox="1">
            <a:spLocks noChangeArrowheads="1"/>
          </p:cNvSpPr>
          <p:nvPr/>
        </p:nvSpPr>
        <p:spPr bwMode="auto">
          <a:xfrm>
            <a:off x="27432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53</a:t>
            </a:r>
          </a:p>
        </p:txBody>
      </p:sp>
      <p:sp>
        <p:nvSpPr>
          <p:cNvPr id="18452" name="Text Box 19"/>
          <p:cNvSpPr txBox="1">
            <a:spLocks noChangeArrowheads="1"/>
          </p:cNvSpPr>
          <p:nvPr/>
        </p:nvSpPr>
        <p:spPr bwMode="auto">
          <a:xfrm>
            <a:off x="310515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65</a:t>
            </a:r>
          </a:p>
        </p:txBody>
      </p:sp>
      <p:sp>
        <p:nvSpPr>
          <p:cNvPr id="18453" name="Text Box 20"/>
          <p:cNvSpPr txBox="1">
            <a:spLocks noChangeArrowheads="1"/>
          </p:cNvSpPr>
          <p:nvPr/>
        </p:nvSpPr>
        <p:spPr bwMode="auto">
          <a:xfrm>
            <a:off x="34290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67</a:t>
            </a:r>
          </a:p>
        </p:txBody>
      </p:sp>
      <p:sp>
        <p:nvSpPr>
          <p:cNvPr id="18454" name="Text Box 21"/>
          <p:cNvSpPr txBox="1">
            <a:spLocks noChangeArrowheads="1"/>
          </p:cNvSpPr>
          <p:nvPr/>
        </p:nvSpPr>
        <p:spPr bwMode="auto">
          <a:xfrm>
            <a:off x="4343400" y="1333500"/>
            <a:ext cx="533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98</a:t>
            </a:r>
          </a:p>
        </p:txBody>
      </p:sp>
      <p:sp>
        <p:nvSpPr>
          <p:cNvPr id="18455" name="Text Box 22"/>
          <p:cNvSpPr txBox="1">
            <a:spLocks noChangeArrowheads="1"/>
          </p:cNvSpPr>
          <p:nvPr/>
        </p:nvSpPr>
        <p:spPr bwMode="auto">
          <a:xfrm>
            <a:off x="48387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122</a:t>
            </a:r>
          </a:p>
        </p:txBody>
      </p:sp>
      <p:sp>
        <p:nvSpPr>
          <p:cNvPr id="18456" name="Text Box 23"/>
          <p:cNvSpPr txBox="1">
            <a:spLocks noChangeArrowheads="1"/>
          </p:cNvSpPr>
          <p:nvPr/>
        </p:nvSpPr>
        <p:spPr bwMode="auto">
          <a:xfrm>
            <a:off x="529590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124</a:t>
            </a:r>
          </a:p>
        </p:txBody>
      </p:sp>
      <p:sp>
        <p:nvSpPr>
          <p:cNvPr id="18457" name="Text Box 24"/>
          <p:cNvSpPr txBox="1">
            <a:spLocks noChangeArrowheads="1"/>
          </p:cNvSpPr>
          <p:nvPr/>
        </p:nvSpPr>
        <p:spPr bwMode="auto">
          <a:xfrm>
            <a:off x="68008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183</a:t>
            </a:r>
          </a:p>
        </p:txBody>
      </p:sp>
      <p:sp>
        <p:nvSpPr>
          <p:cNvPr id="18458" name="Text Box 25"/>
          <p:cNvSpPr txBox="1">
            <a:spLocks noChangeArrowheads="1"/>
          </p:cNvSpPr>
          <p:nvPr/>
        </p:nvSpPr>
        <p:spPr bwMode="auto">
          <a:xfrm>
            <a:off x="7334250" y="1333500"/>
            <a:ext cx="7810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199</a:t>
            </a:r>
          </a:p>
        </p:txBody>
      </p:sp>
      <p:sp>
        <p:nvSpPr>
          <p:cNvPr id="18459" name="Oval 26"/>
          <p:cNvSpPr>
            <a:spLocks noChangeArrowheads="1"/>
          </p:cNvSpPr>
          <p:nvPr/>
        </p:nvSpPr>
        <p:spPr bwMode="auto">
          <a:xfrm>
            <a:off x="3028950" y="2057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0" name="Oval 27"/>
          <p:cNvSpPr>
            <a:spLocks noChangeArrowheads="1"/>
          </p:cNvSpPr>
          <p:nvPr/>
        </p:nvSpPr>
        <p:spPr bwMode="auto">
          <a:xfrm>
            <a:off x="7239000" y="50482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1" name="Oval 28"/>
          <p:cNvSpPr>
            <a:spLocks noChangeArrowheads="1"/>
          </p:cNvSpPr>
          <p:nvPr/>
        </p:nvSpPr>
        <p:spPr bwMode="auto">
          <a:xfrm>
            <a:off x="5562600" y="48768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2" name="Oval 29"/>
          <p:cNvSpPr>
            <a:spLocks noChangeArrowheads="1"/>
          </p:cNvSpPr>
          <p:nvPr/>
        </p:nvSpPr>
        <p:spPr bwMode="auto">
          <a:xfrm>
            <a:off x="1371600" y="32004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3" name="Oval 30"/>
          <p:cNvSpPr>
            <a:spLocks noChangeArrowheads="1"/>
          </p:cNvSpPr>
          <p:nvPr/>
        </p:nvSpPr>
        <p:spPr bwMode="auto">
          <a:xfrm>
            <a:off x="1790700" y="28384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4" name="Oval 31"/>
          <p:cNvSpPr>
            <a:spLocks noChangeArrowheads="1"/>
          </p:cNvSpPr>
          <p:nvPr/>
        </p:nvSpPr>
        <p:spPr bwMode="auto">
          <a:xfrm>
            <a:off x="4629150" y="4419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5" name="Oval 32"/>
          <p:cNvSpPr>
            <a:spLocks noChangeArrowheads="1"/>
          </p:cNvSpPr>
          <p:nvPr/>
        </p:nvSpPr>
        <p:spPr bwMode="auto">
          <a:xfrm>
            <a:off x="5295900" y="46482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6" name="Oval 33"/>
          <p:cNvSpPr>
            <a:spLocks noChangeArrowheads="1"/>
          </p:cNvSpPr>
          <p:nvPr/>
        </p:nvSpPr>
        <p:spPr bwMode="auto">
          <a:xfrm>
            <a:off x="3276600" y="4038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194" name="Text Box 34"/>
          <p:cNvSpPr txBox="1">
            <a:spLocks noChangeArrowheads="1"/>
          </p:cNvSpPr>
          <p:nvPr/>
        </p:nvSpPr>
        <p:spPr bwMode="auto">
          <a:xfrm>
            <a:off x="1143000" y="431800"/>
            <a:ext cx="2319338" cy="579438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SCAN</a:t>
            </a:r>
          </a:p>
        </p:txBody>
      </p:sp>
      <p:sp>
        <p:nvSpPr>
          <p:cNvPr id="18468" name="Line 35"/>
          <p:cNvSpPr>
            <a:spLocks noChangeShapeType="1"/>
          </p:cNvSpPr>
          <p:nvPr/>
        </p:nvSpPr>
        <p:spPr bwMode="auto">
          <a:xfrm>
            <a:off x="0" y="5943600"/>
            <a:ext cx="9144000" cy="0"/>
          </a:xfrm>
          <a:prstGeom prst="line">
            <a:avLst/>
          </a:prstGeom>
          <a:noFill/>
          <a:ln w="12700" cap="sq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69" name="Text Box 36"/>
          <p:cNvSpPr txBox="1">
            <a:spLocks noChangeArrowheads="1"/>
          </p:cNvSpPr>
          <p:nvPr/>
        </p:nvSpPr>
        <p:spPr bwMode="auto">
          <a:xfrm>
            <a:off x="-76200" y="6000750"/>
            <a:ext cx="533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 b="1">
                <a:solidFill>
                  <a:schemeClr val="tx1"/>
                </a:solidFill>
              </a:rPr>
              <a:t> </a:t>
            </a:r>
            <a:r>
              <a:rPr lang="en-US" sz="2000">
                <a:solidFill>
                  <a:schemeClr val="tx1"/>
                </a:solidFill>
              </a:rPr>
              <a:t>queue = 98,183,37,122,14,124,65,67</a:t>
            </a:r>
          </a:p>
        </p:txBody>
      </p:sp>
      <p:sp>
        <p:nvSpPr>
          <p:cNvPr id="18470" name="Text Box 37"/>
          <p:cNvSpPr txBox="1">
            <a:spLocks noChangeArrowheads="1"/>
          </p:cNvSpPr>
          <p:nvPr/>
        </p:nvSpPr>
        <p:spPr bwMode="auto">
          <a:xfrm>
            <a:off x="1066800" y="645795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8471" name="Text Box 38"/>
          <p:cNvSpPr txBox="1">
            <a:spLocks noChangeArrowheads="1"/>
          </p:cNvSpPr>
          <p:nvPr/>
        </p:nvSpPr>
        <p:spPr bwMode="auto">
          <a:xfrm>
            <a:off x="-19050" y="6248400"/>
            <a:ext cx="3048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000">
                <a:solidFill>
                  <a:schemeClr val="tx1"/>
                </a:solidFill>
              </a:rPr>
              <a:t> head starts at 53</a:t>
            </a:r>
          </a:p>
        </p:txBody>
      </p:sp>
      <p:sp>
        <p:nvSpPr>
          <p:cNvPr id="18472" name="Oval 39"/>
          <p:cNvSpPr>
            <a:spLocks noChangeArrowheads="1"/>
          </p:cNvSpPr>
          <p:nvPr/>
        </p:nvSpPr>
        <p:spPr bwMode="auto">
          <a:xfrm>
            <a:off x="2514600" y="251460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73" name="Oval 40"/>
          <p:cNvSpPr>
            <a:spLocks noChangeArrowheads="1"/>
          </p:cNvSpPr>
          <p:nvPr/>
        </p:nvSpPr>
        <p:spPr bwMode="auto">
          <a:xfrm>
            <a:off x="3486150" y="4057650"/>
            <a:ext cx="76200" cy="152400"/>
          </a:xfrm>
          <a:prstGeom prst="ellipse">
            <a:avLst/>
          </a:prstGeom>
          <a:solidFill>
            <a:srgbClr val="333300"/>
          </a:solidFill>
          <a:ln w="12700" cap="sq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348201" name="AutoShape 41"/>
          <p:cNvCxnSpPr>
            <a:cxnSpLocks noChangeShapeType="1"/>
            <a:stCxn id="18459" idx="2"/>
            <a:endCxn id="18472" idx="7"/>
          </p:cNvCxnSpPr>
          <p:nvPr/>
        </p:nvCxnSpPr>
        <p:spPr bwMode="auto">
          <a:xfrm flipH="1">
            <a:off x="2579688" y="2133600"/>
            <a:ext cx="449262" cy="40322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2" name="AutoShape 42"/>
          <p:cNvCxnSpPr>
            <a:cxnSpLocks noChangeShapeType="1"/>
            <a:stCxn id="18472" idx="6"/>
            <a:endCxn id="18463" idx="6"/>
          </p:cNvCxnSpPr>
          <p:nvPr/>
        </p:nvCxnSpPr>
        <p:spPr bwMode="auto">
          <a:xfrm flipH="1">
            <a:off x="1866900" y="2590800"/>
            <a:ext cx="723900" cy="3238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3" name="AutoShape 43"/>
          <p:cNvCxnSpPr>
            <a:cxnSpLocks noChangeShapeType="1"/>
            <a:stCxn id="18463" idx="6"/>
            <a:endCxn id="18462" idx="7"/>
          </p:cNvCxnSpPr>
          <p:nvPr/>
        </p:nvCxnSpPr>
        <p:spPr bwMode="auto">
          <a:xfrm flipH="1">
            <a:off x="1436688" y="2914650"/>
            <a:ext cx="430212" cy="307975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4" name="AutoShape 44"/>
          <p:cNvCxnSpPr>
            <a:cxnSpLocks noChangeShapeType="1"/>
            <a:stCxn id="18462" idx="6"/>
            <a:endCxn id="18466" idx="2"/>
          </p:cNvCxnSpPr>
          <p:nvPr/>
        </p:nvCxnSpPr>
        <p:spPr bwMode="auto">
          <a:xfrm>
            <a:off x="1447800" y="3276600"/>
            <a:ext cx="1828800" cy="8382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5" name="AutoShape 45"/>
          <p:cNvCxnSpPr>
            <a:cxnSpLocks noChangeShapeType="1"/>
            <a:stCxn id="18466" idx="2"/>
            <a:endCxn id="18473" idx="2"/>
          </p:cNvCxnSpPr>
          <p:nvPr/>
        </p:nvCxnSpPr>
        <p:spPr bwMode="auto">
          <a:xfrm>
            <a:off x="3276600" y="4114800"/>
            <a:ext cx="209550" cy="190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6" name="AutoShape 46"/>
          <p:cNvCxnSpPr>
            <a:cxnSpLocks noChangeShapeType="1"/>
            <a:stCxn id="18473" idx="6"/>
            <a:endCxn id="18464" idx="2"/>
          </p:cNvCxnSpPr>
          <p:nvPr/>
        </p:nvCxnSpPr>
        <p:spPr bwMode="auto">
          <a:xfrm>
            <a:off x="3562350" y="4133850"/>
            <a:ext cx="1066800" cy="3619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7" name="AutoShape 47"/>
          <p:cNvCxnSpPr>
            <a:cxnSpLocks noChangeShapeType="1"/>
            <a:stCxn id="18464" idx="2"/>
            <a:endCxn id="18465" idx="2"/>
          </p:cNvCxnSpPr>
          <p:nvPr/>
        </p:nvCxnSpPr>
        <p:spPr bwMode="auto">
          <a:xfrm>
            <a:off x="4629150" y="4495800"/>
            <a:ext cx="66675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8" name="AutoShape 48"/>
          <p:cNvCxnSpPr>
            <a:cxnSpLocks noChangeShapeType="1"/>
            <a:stCxn id="18465" idx="6"/>
            <a:endCxn id="18461" idx="6"/>
          </p:cNvCxnSpPr>
          <p:nvPr/>
        </p:nvCxnSpPr>
        <p:spPr bwMode="auto">
          <a:xfrm>
            <a:off x="5372100" y="4724400"/>
            <a:ext cx="266700" cy="22860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09" name="AutoShape 49"/>
          <p:cNvCxnSpPr>
            <a:cxnSpLocks noChangeShapeType="1"/>
            <a:stCxn id="18461" idx="6"/>
            <a:endCxn id="18460" idx="2"/>
          </p:cNvCxnSpPr>
          <p:nvPr/>
        </p:nvCxnSpPr>
        <p:spPr bwMode="auto">
          <a:xfrm>
            <a:off x="5638800" y="4953000"/>
            <a:ext cx="1600200" cy="171450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8213" name="AutoShape 53"/>
          <p:cNvCxnSpPr>
            <a:cxnSpLocks noChangeShapeType="1"/>
          </p:cNvCxnSpPr>
          <p:nvPr/>
        </p:nvCxnSpPr>
        <p:spPr bwMode="auto">
          <a:xfrm>
            <a:off x="7337425" y="5099050"/>
            <a:ext cx="579438" cy="84138"/>
          </a:xfrm>
          <a:prstGeom prst="straightConnector1">
            <a:avLst/>
          </a:prstGeom>
          <a:noFill/>
          <a:ln w="12700" cap="sq">
            <a:solidFill>
              <a:schemeClr val="bg2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96904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836B4D6-5DB4-4E7F-9F8A-CAE3581C8941}" type="slidenum">
              <a:rPr lang="en-US"/>
              <a:pPr>
                <a:defRPr/>
              </a:pPr>
              <a:t>17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1719263" y="411163"/>
            <a:ext cx="4918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Quick Review Questions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19460" name="Text Box 3"/>
          <p:cNvSpPr txBox="1">
            <a:spLocks noChangeArrowheads="1"/>
          </p:cNvSpPr>
          <p:nvPr/>
        </p:nvSpPr>
        <p:spPr bwMode="auto">
          <a:xfrm>
            <a:off x="457200" y="1576388"/>
            <a:ext cx="8158163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19461" name="Text Box 7"/>
          <p:cNvSpPr txBox="1">
            <a:spLocks noChangeArrowheads="1"/>
          </p:cNvSpPr>
          <p:nvPr/>
        </p:nvSpPr>
        <p:spPr bwMode="auto">
          <a:xfrm>
            <a:off x="1054100" y="15859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462" name="Text Box 8"/>
          <p:cNvSpPr txBox="1">
            <a:spLocks noChangeArrowheads="1"/>
          </p:cNvSpPr>
          <p:nvPr/>
        </p:nvSpPr>
        <p:spPr bwMode="auto">
          <a:xfrm>
            <a:off x="1098550" y="1600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192521" name="Text Box 9"/>
          <p:cNvSpPr txBox="1">
            <a:spLocks noChangeArrowheads="1"/>
          </p:cNvSpPr>
          <p:nvPr/>
        </p:nvSpPr>
        <p:spPr bwMode="auto">
          <a:xfrm>
            <a:off x="427038" y="1616075"/>
            <a:ext cx="8636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Name the three disk scheduling algorithms discussed today.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Which disk scheduling algorithm is also known as the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elevator syndrome?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85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25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4B91D97C-8899-4AAA-B10A-E37908766020}" type="slidenum">
              <a:rPr lang="en-US"/>
              <a:pPr>
                <a:defRPr/>
              </a:pPr>
              <a:t>18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20483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45577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Follow Up Assignment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20484" name="Text Box 12"/>
          <p:cNvSpPr txBox="1">
            <a:spLocks noChangeArrowheads="1"/>
          </p:cNvSpPr>
          <p:nvPr/>
        </p:nvSpPr>
        <p:spPr bwMode="auto">
          <a:xfrm>
            <a:off x="952500" y="15748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5" name="Text Box 13"/>
          <p:cNvSpPr txBox="1">
            <a:spLocks noChangeArrowheads="1"/>
          </p:cNvSpPr>
          <p:nvPr/>
        </p:nvSpPr>
        <p:spPr bwMode="auto">
          <a:xfrm>
            <a:off x="1169988" y="1890713"/>
            <a:ext cx="74422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1800">
                <a:solidFill>
                  <a:schemeClr val="tx1"/>
                </a:solidFill>
                <a:latin typeface="Arial" charset="0"/>
              </a:rPr>
              <a:t> 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20486" name="Text Box 14"/>
          <p:cNvSpPr txBox="1">
            <a:spLocks noChangeArrowheads="1"/>
          </p:cNvSpPr>
          <p:nvPr/>
        </p:nvSpPr>
        <p:spPr bwMode="auto">
          <a:xfrm>
            <a:off x="1039813" y="172085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487" name="Text Box 15"/>
          <p:cNvSpPr txBox="1">
            <a:spLocks noChangeArrowheads="1"/>
          </p:cNvSpPr>
          <p:nvPr/>
        </p:nvSpPr>
        <p:spPr bwMode="auto">
          <a:xfrm>
            <a:off x="1084263" y="1690688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76" name="Text Box 16"/>
          <p:cNvSpPr txBox="1">
            <a:spLocks noChangeArrowheads="1"/>
          </p:cNvSpPr>
          <p:nvPr/>
        </p:nvSpPr>
        <p:spPr bwMode="auto">
          <a:xfrm>
            <a:off x="868363" y="1590675"/>
            <a:ext cx="8029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What are the aims of disk scheduling algorithms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  <p:sp>
        <p:nvSpPr>
          <p:cNvPr id="20489" name="Text Box 17"/>
          <p:cNvSpPr txBox="1">
            <a:spLocks noChangeArrowheads="1"/>
          </p:cNvSpPr>
          <p:nvPr/>
        </p:nvSpPr>
        <p:spPr bwMode="auto">
          <a:xfrm>
            <a:off x="1301750" y="17748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2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F3234DF-C8EE-4D78-BB7C-6C01098B3BFF}" type="slidenum">
              <a:rPr lang="en-US"/>
              <a:pPr>
                <a:defRPr/>
              </a:pPr>
              <a:t>19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21507" name="Text Box 9"/>
          <p:cNvSpPr txBox="1">
            <a:spLocks noChangeArrowheads="1"/>
          </p:cNvSpPr>
          <p:nvPr/>
        </p:nvSpPr>
        <p:spPr bwMode="auto">
          <a:xfrm>
            <a:off x="1719263" y="411163"/>
            <a:ext cx="68135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Summary of Main Teaching Points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  <p:sp>
        <p:nvSpPr>
          <p:cNvPr id="21508" name="Text Box 11"/>
          <p:cNvSpPr txBox="1">
            <a:spLocks noChangeArrowheads="1"/>
          </p:cNvSpPr>
          <p:nvPr/>
        </p:nvSpPr>
        <p:spPr bwMode="auto">
          <a:xfrm>
            <a:off x="466725" y="1652588"/>
            <a:ext cx="26352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509" name="Text Box 12"/>
          <p:cNvSpPr txBox="1">
            <a:spLocks noChangeArrowheads="1"/>
          </p:cNvSpPr>
          <p:nvPr/>
        </p:nvSpPr>
        <p:spPr bwMode="auto">
          <a:xfrm>
            <a:off x="1185863" y="1735138"/>
            <a:ext cx="7431087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/>
            <a:endParaRPr lang="en-US">
              <a:solidFill>
                <a:schemeClr val="tx1"/>
              </a:solidFill>
              <a:latin typeface="Arial" charset="0"/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4221" name="Text Box 13"/>
          <p:cNvSpPr txBox="1">
            <a:spLocks noChangeArrowheads="1"/>
          </p:cNvSpPr>
          <p:nvPr/>
        </p:nvSpPr>
        <p:spPr bwMode="auto">
          <a:xfrm>
            <a:off x="904875" y="1571625"/>
            <a:ext cx="8001000" cy="922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Disk scheduling algorithms aim to reduce seek time and rotational latency while increasing bandwidth.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First come first serve services request in the order that they arrive.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Shortest seek time first services request closest to the current head position.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SCAN services request by starting from the head position and moves to the end of the disk, then reverses and moves towards the other end.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511" name="Text Box 14"/>
          <p:cNvSpPr txBox="1">
            <a:spLocks noChangeArrowheads="1"/>
          </p:cNvSpPr>
          <p:nvPr/>
        </p:nvSpPr>
        <p:spPr bwMode="auto">
          <a:xfrm>
            <a:off x="909638" y="1701800"/>
            <a:ext cx="265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9852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4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42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42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6FC7BC08-172B-4E40-9590-9351158239CD}" type="slidenum">
              <a:rPr lang="en-US"/>
              <a:pPr>
                <a:defRPr/>
              </a:pPr>
              <a:t>2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4099" name="Text Box 58"/>
          <p:cNvSpPr txBox="1">
            <a:spLocks noChangeArrowheads="1"/>
          </p:cNvSpPr>
          <p:nvPr/>
        </p:nvSpPr>
        <p:spPr bwMode="auto">
          <a:xfrm>
            <a:off x="1719263" y="409575"/>
            <a:ext cx="57340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Topic &amp; Structure of the lesson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4100" name="Text Box 87"/>
          <p:cNvSpPr txBox="1">
            <a:spLocks noChangeArrowheads="1"/>
          </p:cNvSpPr>
          <p:nvPr/>
        </p:nvSpPr>
        <p:spPr bwMode="auto">
          <a:xfrm>
            <a:off x="1795463" y="1763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4101" name="Text Box 88"/>
          <p:cNvSpPr txBox="1">
            <a:spLocks noChangeArrowheads="1"/>
          </p:cNvSpPr>
          <p:nvPr/>
        </p:nvSpPr>
        <p:spPr bwMode="auto">
          <a:xfrm>
            <a:off x="1809750" y="1865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 sz="18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0809" name="Text Box 89"/>
          <p:cNvSpPr txBox="1">
            <a:spLocks noChangeArrowheads="1"/>
          </p:cNvSpPr>
          <p:nvPr/>
        </p:nvSpPr>
        <p:spPr bwMode="auto">
          <a:xfrm>
            <a:off x="1171575" y="1571625"/>
            <a:ext cx="2878138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secondary storage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scheduling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5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6B76FAD-7A98-4F8B-BAE0-C76CE306F878}" type="slidenum">
              <a:rPr lang="en-US"/>
              <a:pPr>
                <a:defRPr/>
              </a:pPr>
              <a:t>20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2590800" y="2286000"/>
            <a:ext cx="496887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 sz="9600">
                <a:solidFill>
                  <a:schemeClr val="tx1"/>
                </a:solidFill>
                <a:latin typeface="Arial" charset="0"/>
              </a:rPr>
              <a:t>Q &amp; A</a:t>
            </a:r>
          </a:p>
        </p:txBody>
      </p:sp>
      <p:sp>
        <p:nvSpPr>
          <p:cNvPr id="22532" name="Text Box 5"/>
          <p:cNvSpPr txBox="1">
            <a:spLocks noChangeArrowheads="1"/>
          </p:cNvSpPr>
          <p:nvPr/>
        </p:nvSpPr>
        <p:spPr bwMode="auto">
          <a:xfrm>
            <a:off x="1719263" y="411163"/>
            <a:ext cx="60229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Question and Answer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3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55C9FEFA-79C7-405A-8A62-6CE9C5A4A490}" type="slidenum">
              <a:rPr lang="en-US"/>
              <a:pPr>
                <a:defRPr/>
              </a:pPr>
              <a:t>21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1778000" y="1887538"/>
            <a:ext cx="4143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>
                <a:solidFill>
                  <a:schemeClr val="tx1"/>
                </a:solidFill>
              </a:rPr>
              <a:t>Disk Scheduling Algorithms   </a:t>
            </a:r>
          </a:p>
        </p:txBody>
      </p:sp>
      <p:sp>
        <p:nvSpPr>
          <p:cNvPr id="23556" name="Text Box 3"/>
          <p:cNvSpPr txBox="1">
            <a:spLocks noChangeArrowheads="1"/>
          </p:cNvSpPr>
          <p:nvPr/>
        </p:nvSpPr>
        <p:spPr bwMode="auto">
          <a:xfrm>
            <a:off x="1719263" y="411163"/>
            <a:ext cx="27320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  <a:latin typeface="Arial" charset="0"/>
              </a:rPr>
              <a:t>Next Session</a:t>
            </a:r>
            <a:endParaRPr lang="en-US" sz="3200">
              <a:solidFill>
                <a:srgbClr val="003366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062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8EDD051-763B-4696-97C3-5B312525EF34}" type="slidenum">
              <a:rPr lang="en-US"/>
              <a:pPr>
                <a:defRPr/>
              </a:pPr>
              <a:t>3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719263" y="409575"/>
            <a:ext cx="37369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Learning Outcomes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466725" y="1584325"/>
            <a:ext cx="7786688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At the end of this lecture YOU should be able to:</a:t>
            </a:r>
          </a:p>
          <a:p>
            <a:pPr algn="l" eaLnBrk="1" hangingPunct="1"/>
            <a:endParaRPr lang="en-US" b="1">
              <a:solidFill>
                <a:schemeClr val="tx1"/>
              </a:solidFill>
            </a:endParaRPr>
          </a:p>
          <a:p>
            <a:pPr algn="l" eaLnBrk="1" hangingPunct="1"/>
            <a:r>
              <a:rPr lang="en-US" b="1">
                <a:solidFill>
                  <a:schemeClr val="tx1"/>
                </a:solidFill>
                <a:latin typeface="Arial" charset="0"/>
              </a:rPr>
              <a:t>	</a:t>
            </a:r>
            <a:r>
              <a:rPr lang="en-US">
                <a:solidFill>
                  <a:schemeClr val="tx1"/>
                </a:solidFill>
              </a:rPr>
              <a:t>- explain the function of disk scheduling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 describe how disk scheduling algorithms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  work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	</a:t>
            </a:r>
          </a:p>
          <a:p>
            <a:pPr algn="l" eaLnBrk="1" hangingPunct="1"/>
            <a:endParaRPr lang="en-US" b="1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081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39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39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9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3D420EB4-5811-4F3A-A041-AF571C0F7DC3}" type="slidenum">
              <a:rPr lang="en-US"/>
              <a:pPr>
                <a:defRPr/>
              </a:pPr>
              <a:t>4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1603375" y="381000"/>
            <a:ext cx="65579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Key Terms you must be able to use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6029" name="Text Box 13"/>
          <p:cNvSpPr txBox="1">
            <a:spLocks noChangeArrowheads="1"/>
          </p:cNvSpPr>
          <p:nvPr/>
        </p:nvSpPr>
        <p:spPr bwMode="auto">
          <a:xfrm>
            <a:off x="466725" y="1652588"/>
            <a:ext cx="81026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r>
              <a:rPr lang="en-US">
                <a:solidFill>
                  <a:schemeClr val="tx1"/>
                </a:solidFill>
              </a:rPr>
              <a:t>If you have mastered this topic, </a:t>
            </a:r>
            <a:r>
              <a:rPr lang="en-US">
                <a:solidFill>
                  <a:srgbClr val="990000"/>
                </a:solidFill>
              </a:rPr>
              <a:t>you should be able to use the following terms correctly in your assignments and exams</a:t>
            </a:r>
            <a:r>
              <a:rPr lang="en-US">
                <a:solidFill>
                  <a:schemeClr val="tx1"/>
                </a:solidFill>
              </a:rPr>
              <a:t>: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first come first serve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shortest seek time</a:t>
            </a: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SCAN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9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6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6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CAAEBDA6-09B9-4D8C-9120-10628E64279B}" type="slidenum">
              <a:rPr lang="en-US"/>
              <a:pPr>
                <a:defRPr/>
              </a:pPr>
              <a:t>5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6671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Secondary Storage</a:t>
            </a:r>
          </a:p>
          <a:p>
            <a:pPr algn="l"/>
            <a:endParaRPr lang="en-US" sz="3200" b="1">
              <a:solidFill>
                <a:srgbClr val="003366"/>
              </a:solidFill>
            </a:endParaRPr>
          </a:p>
          <a:p>
            <a:pPr algn="l"/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GB"/>
          </a:p>
        </p:txBody>
      </p:sp>
      <p:sp>
        <p:nvSpPr>
          <p:cNvPr id="245765" name="Text Box 5"/>
          <p:cNvSpPr txBox="1">
            <a:spLocks noChangeArrowheads="1"/>
          </p:cNvSpPr>
          <p:nvPr/>
        </p:nvSpPr>
        <p:spPr bwMode="auto">
          <a:xfrm>
            <a:off x="798513" y="1609725"/>
            <a:ext cx="8102600" cy="337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is the lowest level of a file system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progression from magnetic tapes to disks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/>
              <a:t> </a:t>
            </a: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magnetic tapes access time is slow compared to disk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tapes are now used for storage and backup of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infrequently used data </a:t>
            </a:r>
          </a:p>
        </p:txBody>
      </p:sp>
    </p:spTree>
    <p:extLst>
      <p:ext uri="{BB962C8B-B14F-4D97-AF65-F5344CB8AC3E}">
        <p14:creationId xmlns:p14="http://schemas.microsoft.com/office/powerpoint/2010/main" val="188913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57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7BCDDFC1-17D6-451B-8B8B-2D8B2FB8E93E}" type="slidenum">
              <a:rPr lang="en-US"/>
              <a:pPr>
                <a:defRPr/>
              </a:pPr>
              <a:t>6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4676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Secondary Storage 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08229" name="Text Box 5"/>
          <p:cNvSpPr txBox="1">
            <a:spLocks noChangeArrowheads="1"/>
          </p:cNvSpPr>
          <p:nvPr/>
        </p:nvSpPr>
        <p:spPr bwMode="auto">
          <a:xfrm>
            <a:off x="627063" y="1652588"/>
            <a:ext cx="80454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one dimensional  layer array of logical blocks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mapped onto sectors; sector 0 – the first sector of the first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track on the outermost cylinder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35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2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8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A97C908-B37F-49CD-8210-2BF9C9098A20}" type="slidenum">
              <a:rPr lang="en-US"/>
              <a:pPr>
                <a:defRPr/>
              </a:pPr>
              <a:t>7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109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627063" y="1289050"/>
            <a:ext cx="8045450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it is the operating systems responsibility to use hardware 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efficiently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criteria for disk drivers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fast access time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increase disk bandwidth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access time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seek time – time for the disk arm to move to the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      head of the cylinder containing the desired sector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- rotational latency – additional time waiting for the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	  disk to rotate to the desired sector of the disk</a:t>
            </a:r>
          </a:p>
          <a:p>
            <a:pPr lvl="1" algn="l" eaLnBrk="1" hangingPunct="1"/>
            <a:r>
              <a:rPr lang="en-US">
                <a:solidFill>
                  <a:schemeClr val="tx1"/>
                </a:solidFill>
              </a:rPr>
              <a:t>        head</a:t>
            </a:r>
          </a:p>
          <a:p>
            <a:pPr lvl="1" algn="l" eaLnBrk="1" hangingPunct="1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989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9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9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91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91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9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91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9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91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9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91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9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91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91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91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91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91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91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91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491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91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173DE417-0756-4685-BF36-F153BE27A57B}" type="slidenum">
              <a:rPr lang="en-US"/>
              <a:pPr>
                <a:defRPr/>
              </a:pPr>
              <a:t>8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0243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109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/>
          </a:p>
        </p:txBody>
      </p:sp>
      <p:sp>
        <p:nvSpPr>
          <p:cNvPr id="351237" name="Text Box 5"/>
          <p:cNvSpPr txBox="1">
            <a:spLocks noChangeArrowheads="1"/>
          </p:cNvSpPr>
          <p:nvPr/>
        </p:nvSpPr>
        <p:spPr bwMode="auto">
          <a:xfrm>
            <a:off x="627063" y="1289050"/>
            <a:ext cx="80454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disk bandwidth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total number of bytes transferred divided by the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  total time between the first request for service to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the computation of the last transfer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How do we improve access time and bandwidth?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	- scheduling the services of disk I/O requests in a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           good order</a:t>
            </a:r>
          </a:p>
        </p:txBody>
      </p:sp>
    </p:spTree>
    <p:extLst>
      <p:ext uri="{BB962C8B-B14F-4D97-AF65-F5344CB8AC3E}">
        <p14:creationId xmlns:p14="http://schemas.microsoft.com/office/powerpoint/2010/main" val="105457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12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12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12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12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123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1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123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1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123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Slide </a:t>
            </a:r>
            <a:fld id="{FBDA4B66-66B8-4F8B-8B72-F743E79FE2FA}" type="slidenum">
              <a:rPr lang="en-US"/>
              <a:pPr>
                <a:defRPr/>
              </a:pPr>
              <a:t>9</a:t>
            </a:fld>
            <a:r>
              <a:rPr lang="en-US"/>
              <a:t> of 21</a:t>
            </a:r>
          </a:p>
          <a:p>
            <a:pPr>
              <a:defRPr/>
            </a:pPr>
            <a:endParaRPr lang="en-US"/>
          </a:p>
        </p:txBody>
      </p:sp>
      <p:sp>
        <p:nvSpPr>
          <p:cNvPr id="11267" name="Text Box 2"/>
          <p:cNvSpPr txBox="1">
            <a:spLocks noChangeArrowheads="1"/>
          </p:cNvSpPr>
          <p:nvPr/>
        </p:nvSpPr>
        <p:spPr bwMode="auto">
          <a:xfrm>
            <a:off x="1603375" y="381000"/>
            <a:ext cx="3109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/>
            <a:r>
              <a:rPr lang="en-US" sz="3200" b="1">
                <a:solidFill>
                  <a:srgbClr val="003366"/>
                </a:solidFill>
              </a:rPr>
              <a:t>Disk Scheduling</a:t>
            </a:r>
            <a:endParaRPr lang="en-US" sz="3200">
              <a:solidFill>
                <a:srgbClr val="003366"/>
              </a:solidFill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66725" y="1652588"/>
            <a:ext cx="81026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666750" y="1716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/>
            <a:endParaRPr lang="en-GB"/>
          </a:p>
        </p:txBody>
      </p:sp>
      <p:sp>
        <p:nvSpPr>
          <p:cNvPr id="353285" name="Text Box 5"/>
          <p:cNvSpPr txBox="1">
            <a:spLocks noChangeArrowheads="1"/>
          </p:cNvSpPr>
          <p:nvPr/>
        </p:nvSpPr>
        <p:spPr bwMode="auto">
          <a:xfrm>
            <a:off x="627063" y="1289050"/>
            <a:ext cx="804545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1pPr>
            <a:lvl2pPr marL="742950" indent="-28575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2pPr>
            <a:lvl3pPr marL="11430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3pPr>
            <a:lvl4pPr marL="16002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4pPr>
            <a:lvl5pPr marL="2057400" indent="-228600" eaLnBrk="0" hangingPunct="0">
              <a:defRPr sz="2400">
                <a:solidFill>
                  <a:schemeClr val="bg1"/>
                </a:solidFill>
                <a:latin typeface="Microsoft Sans Serif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Microsoft Sans Serif" pitchFamily="34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when a process needs I/O to or from the disk, system</a:t>
            </a:r>
          </a:p>
          <a:p>
            <a:pPr algn="l" eaLnBrk="1" hangingPunct="1"/>
            <a:r>
              <a:rPr lang="en-US">
                <a:solidFill>
                  <a:schemeClr val="tx1"/>
                </a:solidFill>
              </a:rPr>
              <a:t>  calls are issued to the operating system</a:t>
            </a: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/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if the disk is available, the request is serviced</a:t>
            </a:r>
          </a:p>
          <a:p>
            <a:pPr algn="l" eaLnBrk="1" hangingPunct="1">
              <a:buFontTx/>
              <a:buChar char="•"/>
            </a:pPr>
            <a:endParaRPr lang="en-US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>
                <a:solidFill>
                  <a:schemeClr val="tx1"/>
                </a:solidFill>
              </a:rPr>
              <a:t> if the disk is busy, the request will be placed on a queue</a:t>
            </a:r>
          </a:p>
        </p:txBody>
      </p:sp>
    </p:spTree>
    <p:extLst>
      <p:ext uri="{BB962C8B-B14F-4D97-AF65-F5344CB8AC3E}">
        <p14:creationId xmlns:p14="http://schemas.microsoft.com/office/powerpoint/2010/main" val="105681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3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3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32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3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32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3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32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PUtemplate-Level_3">
  <a:themeElements>
    <a:clrScheme name="UCTI-Template-foundation-level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CTI-Template-foundation-lev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CTI-Template-foundation-level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CTI-Template-foundation-level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CTI-Template-foundation-level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APUtemplate-Level_3</Template>
  <TotalTime>11</TotalTime>
  <Pages>11</Pages>
  <Words>719</Words>
  <Application>Microsoft Office PowerPoint</Application>
  <PresentationFormat>On-screen Show (4:3)</PresentationFormat>
  <Paragraphs>287</Paragraphs>
  <Slides>21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APUtemplate-Level_3</vt:lpstr>
      <vt:lpstr>Secondary Storage Disk Scheduling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>MSc</dc:subject>
  <dc:creator>Dhason Padmakumar</dc:creator>
  <cp:lastModifiedBy>Dhason Padmakumar</cp:lastModifiedBy>
  <cp:revision>14</cp:revision>
  <cp:lastPrinted>1995-11-02T09:23:42Z</cp:lastPrinted>
  <dcterms:created xsi:type="dcterms:W3CDTF">2014-09-22T08:49:09Z</dcterms:created>
  <dcterms:modified xsi:type="dcterms:W3CDTF">2014-09-22T10:02:28Z</dcterms:modified>
</cp:coreProperties>
</file>